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36" r:id="rId3"/>
    <p:sldId id="402" r:id="rId4"/>
    <p:sldId id="398" r:id="rId5"/>
    <p:sldId id="393" r:id="rId6"/>
    <p:sldId id="401" r:id="rId7"/>
    <p:sldId id="399" r:id="rId8"/>
    <p:sldId id="396" r:id="rId9"/>
    <p:sldId id="389" r:id="rId10"/>
    <p:sldId id="395" r:id="rId11"/>
    <p:sldId id="400" r:id="rId12"/>
    <p:sldId id="391" r:id="rId13"/>
  </p:sldIdLst>
  <p:sldSz cx="9144000" cy="6858000" type="screen4x3"/>
  <p:notesSz cx="6858000" cy="91440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75EBC62-22E8-4433-94CE-96BA52669455}" type="datetimeFigureOut">
              <a:rPr lang="ko-KR" altLang="en-US"/>
              <a:pPr>
                <a:defRPr/>
              </a:pPr>
              <a:t>2010-10-04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351433E-3B8D-467B-B5A4-DE167A703B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378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6B56B4-2936-4098-AAE3-13ED116DF54D}" type="slidenum">
              <a:rPr lang="ko-KR" altLang="en-US" smtClean="0"/>
              <a:pPr/>
              <a:t>9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1433E-3B8D-467B-B5A4-DE167A703B9C}" type="slidenum">
              <a:rPr lang="ko-KR" altLang="en-US" smtClean="0"/>
              <a:pPr>
                <a:defRPr/>
              </a:pPr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charset="-127"/>
            </a:endParaRPr>
          </a:p>
        </p:txBody>
      </p:sp>
      <p:grpSp>
        <p:nvGrpSpPr>
          <p:cNvPr id="5" name="그룹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자유형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atinLnBrk="0">
                <a:defRPr/>
              </a:pPr>
              <a:endParaRPr kumimoji="0" lang="en-US" altLang="ko-KR">
                <a:latin typeface="Lucida Sans Unicode" pitchFamily="34" charset="0"/>
                <a:ea typeface="굴림" charset="-127"/>
              </a:endParaRPr>
            </a:p>
          </p:txBody>
        </p:sp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atinLnBrk="0">
                <a:defRPr/>
              </a:pPr>
              <a:endParaRPr kumimoji="0" lang="en-US" altLang="ko-KR">
                <a:latin typeface="Lucida Sans Unicode" pitchFamily="34" charset="0"/>
                <a:ea typeface="굴림" charset="-127"/>
              </a:endParaRPr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charset="-127"/>
              </a:endParaRPr>
            </a:p>
          </p:txBody>
        </p:sp>
        <p:cxnSp>
          <p:nvCxnSpPr>
            <p:cNvPr id="10" name="직선 연결선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11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388350-96A9-4E24-9500-84146F016277}" type="datetime1">
              <a:rPr lang="en-US" altLang="ko-KR"/>
              <a:pPr>
                <a:defRPr/>
              </a:pPr>
              <a:t>10/4/2010</a:t>
            </a:fld>
            <a:endParaRPr lang="en-US" altLang="ko-KR"/>
          </a:p>
        </p:txBody>
      </p:sp>
      <p:sp>
        <p:nvSpPr>
          <p:cNvPr id="12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52F568-580F-4926-85F9-477EB80D371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A9F97-75A0-4E27-BA02-9D64BFDE3290}" type="datetime1">
              <a:rPr lang="en-US" altLang="ko-KR"/>
              <a:pPr>
                <a:defRPr/>
              </a:pPr>
              <a:t>10/4/2010</a:t>
            </a:fld>
            <a:endParaRPr lang="en-US" altLang="ko-KR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E66D9-EAB9-4612-86C1-6EE5D16301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4F38-5116-490E-A403-90D236301753}" type="datetime1">
              <a:rPr lang="en-US" altLang="ko-KR"/>
              <a:pPr>
                <a:defRPr/>
              </a:pPr>
              <a:t>10/4/2010</a:t>
            </a:fld>
            <a:endParaRPr lang="en-US" altLang="ko-KR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26820-1CCB-45B3-B2BE-3233980F3A0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9E72E-A4BD-47B1-B29A-7F31F1DE26BB}" type="datetime1">
              <a:rPr lang="en-US" altLang="ko-KR"/>
              <a:pPr>
                <a:defRPr/>
              </a:pPr>
              <a:t>10/4/2010</a:t>
            </a:fld>
            <a:endParaRPr lang="en-US" altLang="ko-KR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19A27-C38D-4E99-947D-F3235B6A91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갈매기형 수장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/>
            </a:pPr>
            <a:endParaRPr kumimoji="0" lang="en-US" altLang="ko-KR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갈매기형 수장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/>
            </a:pPr>
            <a:endParaRPr kumimoji="0" lang="en-US" altLang="ko-KR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D99A4-4EFD-4A0D-89E1-F43C58445884}" type="datetime1">
              <a:rPr lang="en-US" altLang="ko-KR"/>
              <a:pPr>
                <a:defRPr/>
              </a:pPr>
              <a:t>10/4/2010</a:t>
            </a:fld>
            <a:endParaRPr lang="en-US" altLang="ko-KR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2F45-5645-44B3-B083-BCE93AF7AC0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62D6C-2947-4B5C-A48D-040437587EF9}" type="datetime1">
              <a:rPr lang="en-US" altLang="ko-KR"/>
              <a:pPr>
                <a:defRPr/>
              </a:pPr>
              <a:t>10/4/2010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46327-4EC7-42C4-B0DA-DE57A251027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B4832-2418-49CE-A21E-165226D619B5}" type="datetime1">
              <a:rPr lang="en-US" altLang="ko-KR"/>
              <a:pPr>
                <a:defRPr/>
              </a:pPr>
              <a:t>10/4/2010</a:t>
            </a:fld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7ACB4-2875-4B7D-BC27-6D6267C55A6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95CF2-1D5B-4DA5-911B-184094687137}" type="datetime1">
              <a:rPr lang="en-US" altLang="ko-KR"/>
              <a:pPr>
                <a:defRPr/>
              </a:pPr>
              <a:t>10/4/2010</a:t>
            </a:fld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1EA16-2A63-46BE-BDEC-505C4C287CB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2510D-048B-4783-AE01-775FD98A84E1}" type="datetime1">
              <a:rPr lang="en-US" altLang="ko-KR"/>
              <a:pPr>
                <a:defRPr/>
              </a:pPr>
              <a:t>10/4/2010</a:t>
            </a:fld>
            <a:endParaRPr lang="en-US" altLang="ko-KR"/>
          </a:p>
        </p:txBody>
      </p:sp>
      <p:sp>
        <p:nvSpPr>
          <p:cNvPr id="3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53024-7E38-44FC-9D6B-E4C33109576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6691B-77A0-4D14-AD1C-2954FEC48547}" type="datetime1">
              <a:rPr lang="en-US" altLang="ko-KR"/>
              <a:pPr>
                <a:defRPr/>
              </a:pPr>
              <a:t>10/4/2010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44505-46D9-414D-9C15-4A09347FD86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en-US" altLang="ko-KR">
              <a:latin typeface="Lucida Sans Unicode" pitchFamily="34" charset="0"/>
              <a:ea typeface="굴림" charset="-127"/>
            </a:endParaRPr>
          </a:p>
        </p:txBody>
      </p:sp>
      <p:sp>
        <p:nvSpPr>
          <p:cNvPr id="6" name="자유형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en-US" altLang="ko-KR">
              <a:latin typeface="Lucida Sans Unicode" pitchFamily="34" charset="0"/>
              <a:ea typeface="굴림" charset="-127"/>
            </a:endParaRPr>
          </a:p>
        </p:txBody>
      </p:sp>
      <p:sp>
        <p:nvSpPr>
          <p:cNvPr id="7" name="직각 삼각형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갈매기형 수장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/>
            </a:pPr>
            <a:endParaRPr kumimoji="0" lang="en-US" altLang="ko-KR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10" name="갈매기형 수장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/>
            </a:pPr>
            <a:endParaRPr kumimoji="0" lang="en-US" altLang="ko-KR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1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D3ADB-602D-4AD2-ABE7-32ADAAE886C9}" type="datetime1">
              <a:rPr lang="en-US" altLang="ko-KR"/>
              <a:pPr>
                <a:defRPr/>
              </a:pPr>
              <a:t>10/4/2010</a:t>
            </a:fld>
            <a:endParaRPr lang="en-US" altLang="ko-KR"/>
          </a:p>
        </p:txBody>
      </p:sp>
      <p:sp>
        <p:nvSpPr>
          <p:cNvPr id="12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E2E55-638A-40FC-ADF1-42CE95BD675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en-US" altLang="ko-KR">
              <a:latin typeface="Lucida Sans Unicode" pitchFamily="34" charset="0"/>
              <a:ea typeface="굴림" charset="-127"/>
            </a:endParaRPr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en-US" altLang="ko-KR">
              <a:latin typeface="Lucida Sans Unicode" pitchFamily="34" charset="0"/>
              <a:ea typeface="굴림" charset="-127"/>
            </a:endParaRPr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033" name="텍스트 개체 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0">
              <a:defRPr kumimoji="0" sz="1000">
                <a:latin typeface="Lucida Sans Unicode" pitchFamily="34" charset="0"/>
                <a:ea typeface="굴림" charset="-127"/>
              </a:defRPr>
            </a:lvl1pPr>
          </a:lstStyle>
          <a:p>
            <a:pPr>
              <a:defRPr/>
            </a:pPr>
            <a:fld id="{189B89E7-8059-4633-ABF7-1F451A709B9B}" type="datetime1">
              <a:rPr lang="en-US" altLang="ko-KR"/>
              <a:pPr>
                <a:defRPr/>
              </a:pPr>
              <a:t>10/4/2010</a:t>
            </a:fld>
            <a:endParaRPr lang="en-US" altLang="ko-KR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000">
                <a:latin typeface="Lucida Sans Unicode" pitchFamily="34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000">
                <a:latin typeface="Lucida Sans Unicode" pitchFamily="34" charset="0"/>
                <a:ea typeface="굴림" charset="-127"/>
              </a:defRPr>
            </a:lvl1pPr>
          </a:lstStyle>
          <a:p>
            <a:pPr>
              <a:defRPr/>
            </a:pPr>
            <a:fld id="{F0D049DE-AFAC-4D92-82EB-A5E690CCB7F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3" r:id="rId2"/>
    <p:sldLayoutId id="2147484388" r:id="rId3"/>
    <p:sldLayoutId id="2147484389" r:id="rId4"/>
    <p:sldLayoutId id="2147484390" r:id="rId5"/>
    <p:sldLayoutId id="2147484391" r:id="rId6"/>
    <p:sldLayoutId id="2147484384" r:id="rId7"/>
    <p:sldLayoutId id="2147484392" r:id="rId8"/>
    <p:sldLayoutId id="2147484393" r:id="rId9"/>
    <p:sldLayoutId id="2147484385" r:id="rId10"/>
    <p:sldLayoutId id="2147484386" r:id="rId11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latinLnBrk="1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latinLnBrk="1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214313" y="285750"/>
            <a:ext cx="8358187" cy="2643188"/>
          </a:xfrm>
          <a:prstGeom prst="roundRect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286776" cy="242889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sz="6000" dirty="0" smtClean="0">
                <a:solidFill>
                  <a:srgbClr val="FF0000"/>
                </a:solidFill>
              </a:rPr>
              <a:t> </a:t>
            </a:r>
            <a:r>
              <a:rPr lang="en-US" altLang="ko-KR" sz="7200" dirty="0" smtClean="0">
                <a:solidFill>
                  <a:srgbClr val="FF0000"/>
                </a:solidFill>
              </a:rPr>
              <a:t>Invitation </a:t>
            </a:r>
            <a:br>
              <a:rPr lang="en-US" altLang="ko-KR" sz="7200" dirty="0" smtClean="0">
                <a:solidFill>
                  <a:srgbClr val="FF0000"/>
                </a:solidFill>
              </a:rPr>
            </a:br>
            <a:r>
              <a:rPr lang="en-US" altLang="ko-KR" sz="7200" dirty="0" smtClean="0">
                <a:solidFill>
                  <a:srgbClr val="FF0000"/>
                </a:solidFill>
              </a:rPr>
              <a:t>to the K-GMT</a:t>
            </a:r>
            <a:endParaRPr lang="ko-KR" altLang="en-US" sz="7200" dirty="0"/>
          </a:p>
        </p:txBody>
      </p:sp>
      <p:sp>
        <p:nvSpPr>
          <p:cNvPr id="9220" name="부제목 2"/>
          <p:cNvSpPr>
            <a:spLocks noGrp="1"/>
          </p:cNvSpPr>
          <p:nvPr>
            <p:ph type="subTitle" idx="1"/>
          </p:nvPr>
        </p:nvSpPr>
        <p:spPr>
          <a:xfrm>
            <a:off x="285750" y="3357563"/>
            <a:ext cx="8643938" cy="1643062"/>
          </a:xfrm>
        </p:spPr>
        <p:txBody>
          <a:bodyPr/>
          <a:lstStyle/>
          <a:p>
            <a:pPr marR="0" algn="ctr" eaLnBrk="1" hangingPunct="1"/>
            <a:r>
              <a:rPr lang="en-US" altLang="ko-KR" sz="3200" b="1" dirty="0" err="1" smtClean="0">
                <a:latin typeface="Times New Roman" pitchFamily="18" charset="0"/>
                <a:cs typeface="Times New Roman" pitchFamily="18" charset="0"/>
              </a:rPr>
              <a:t>Myung</a:t>
            </a:r>
            <a:r>
              <a:rPr lang="en-US" altLang="ko-KR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200" b="1" dirty="0" err="1" smtClean="0">
                <a:latin typeface="Times New Roman" pitchFamily="18" charset="0"/>
                <a:cs typeface="Times New Roman" pitchFamily="18" charset="0"/>
              </a:rPr>
              <a:t>Gyoon</a:t>
            </a:r>
            <a:r>
              <a:rPr lang="en-US" altLang="ko-KR" sz="3200" b="1" dirty="0" smtClean="0">
                <a:latin typeface="Times New Roman" pitchFamily="18" charset="0"/>
                <a:cs typeface="Times New Roman" pitchFamily="18" charset="0"/>
              </a:rPr>
              <a:t> LEE</a:t>
            </a:r>
          </a:p>
          <a:p>
            <a:pPr marR="0" algn="ctr" eaLnBrk="1" hangingPunct="1"/>
            <a:endParaRPr lang="en-US" altLang="ko-KR" sz="2400" dirty="0" smtClean="0">
              <a:cs typeface="Times New Roman" pitchFamily="18" charset="0"/>
            </a:endParaRPr>
          </a:p>
          <a:p>
            <a:pPr marR="0" algn="ctr" eaLnBrk="1" hangingPunct="1"/>
            <a:r>
              <a:rPr lang="en-US" altLang="ko-KR" sz="2400" dirty="0" smtClean="0">
                <a:cs typeface="Times New Roman" pitchFamily="18" charset="0"/>
              </a:rPr>
              <a:t>(K-GMT SWIG/</a:t>
            </a:r>
            <a:r>
              <a:rPr lang="en-US" altLang="ko-KR" sz="2400" b="1" dirty="0" smtClean="0">
                <a:cs typeface="Times New Roman" pitchFamily="18" charset="0"/>
              </a:rPr>
              <a:t>Seoul National University</a:t>
            </a:r>
            <a:r>
              <a:rPr lang="en-US" altLang="ko-KR" sz="2400" dirty="0" smtClean="0">
                <a:cs typeface="Times New Roman" pitchFamily="18" charset="0"/>
              </a:rPr>
              <a:t>)</a:t>
            </a:r>
            <a:endParaRPr lang="ko-KR" altLang="en-US" sz="2400" dirty="0" smtClean="0">
              <a:cs typeface="Times New Roman" pitchFamily="18" charset="0"/>
            </a:endParaRPr>
          </a:p>
        </p:txBody>
      </p:sp>
      <p:sp>
        <p:nvSpPr>
          <p:cNvPr id="9221" name="부제목 2"/>
          <p:cNvSpPr txBox="1">
            <a:spLocks/>
          </p:cNvSpPr>
          <p:nvPr/>
        </p:nvSpPr>
        <p:spPr bwMode="auto">
          <a:xfrm>
            <a:off x="0" y="6118225"/>
            <a:ext cx="80724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kumimoji="0" lang="en-US" altLang="ko-KR" sz="2000" dirty="0">
                <a:solidFill>
                  <a:srgbClr val="FFFF00"/>
                </a:solidFill>
                <a:latin typeface="Lucida Sans Unicode" pitchFamily="34" charset="0"/>
                <a:ea typeface="맑은 고딕" pitchFamily="50" charset="-127"/>
              </a:rPr>
              <a:t> </a:t>
            </a:r>
            <a:r>
              <a:rPr kumimoji="0" lang="en-US" altLang="ko-KR" sz="2000" dirty="0" smtClean="0">
                <a:solidFill>
                  <a:srgbClr val="FFFF00"/>
                </a:solidFill>
                <a:latin typeface="Lucida Sans Unicode" pitchFamily="34" charset="0"/>
                <a:ea typeface="맑은 고딕" pitchFamily="50" charset="-127"/>
              </a:rPr>
              <a:t>GMT2010: Opening New Frontiers with the GMT</a:t>
            </a:r>
            <a:endParaRPr kumimoji="0" lang="en-US" altLang="ko-KR" sz="2000" dirty="0">
              <a:solidFill>
                <a:srgbClr val="FFFF00"/>
              </a:solidFill>
              <a:latin typeface="Lucida Sans Unicode" pitchFamily="34" charset="0"/>
              <a:ea typeface="맑은 고딕" pitchFamily="50" charset="-127"/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kumimoji="0" lang="en-US" altLang="ko-KR" sz="2000" dirty="0">
                <a:solidFill>
                  <a:srgbClr val="FFFF00"/>
                </a:solidFill>
                <a:latin typeface="Lucida Sans Unicode" pitchFamily="34" charset="0"/>
                <a:ea typeface="맑은 고딕" pitchFamily="50" charset="-127"/>
              </a:rPr>
              <a:t> </a:t>
            </a:r>
            <a:r>
              <a:rPr kumimoji="0" lang="en-US" altLang="ko-KR" sz="2000" dirty="0" smtClean="0">
                <a:solidFill>
                  <a:srgbClr val="FFFF00"/>
                </a:solidFill>
                <a:latin typeface="Lucida Sans Unicode" pitchFamily="34" charset="0"/>
                <a:ea typeface="맑은 고딕" pitchFamily="50" charset="-127"/>
              </a:rPr>
              <a:t>2010.10.4-6, Seoul National</a:t>
            </a:r>
            <a:r>
              <a:rPr kumimoji="0" lang="ko-KR" altLang="en-US" sz="2000" dirty="0" smtClean="0">
                <a:solidFill>
                  <a:srgbClr val="FFFF00"/>
                </a:solidFill>
                <a:latin typeface="Lucida Sans Unicode" pitchFamily="34" charset="0"/>
                <a:ea typeface="맑은 고딕" pitchFamily="50" charset="-127"/>
              </a:rPr>
              <a:t> </a:t>
            </a:r>
            <a:r>
              <a:rPr kumimoji="0" lang="en-US" altLang="ko-KR" sz="2000" dirty="0" smtClean="0">
                <a:solidFill>
                  <a:srgbClr val="FFFF00"/>
                </a:solidFill>
                <a:latin typeface="Lucida Sans Unicode" pitchFamily="34" charset="0"/>
                <a:ea typeface="맑은 고딕" pitchFamily="50" charset="-127"/>
              </a:rPr>
              <a:t>University, Seoul, Korea</a:t>
            </a:r>
            <a:endParaRPr kumimoji="0" lang="ko-KR" altLang="en-US" sz="2700" dirty="0">
              <a:solidFill>
                <a:schemeClr val="tx2"/>
              </a:solidFill>
              <a:latin typeface="Lucida Sans Unicode" pitchFamily="34" charset="0"/>
              <a:ea typeface="맑은 고딕" pitchFamily="50" charset="-127"/>
            </a:endParaRPr>
          </a:p>
        </p:txBody>
      </p:sp>
      <p:sp>
        <p:nvSpPr>
          <p:cNvPr id="9222" name="슬라이드 번호 개체 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6DDD21-2577-42C5-A88C-6F7A73316D5A}" type="slidenum">
              <a:rPr lang="en-US" altLang="ko-KR" smtClean="0">
                <a:ea typeface="굴림" pitchFamily="50" charset="-127"/>
              </a:rPr>
              <a:pPr/>
              <a:t>1</a:t>
            </a:fld>
            <a:endParaRPr lang="en-US" altLang="ko-KR" smtClean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214313" y="285750"/>
            <a:ext cx="8358187" cy="928688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1747" name="내용 개체 틀 1"/>
          <p:cNvSpPr>
            <a:spLocks noGrp="1"/>
          </p:cNvSpPr>
          <p:nvPr>
            <p:ph idx="1"/>
          </p:nvPr>
        </p:nvSpPr>
        <p:spPr>
          <a:xfrm>
            <a:off x="142875" y="1571624"/>
            <a:ext cx="8821613" cy="4593680"/>
          </a:xfrm>
        </p:spPr>
        <p:txBody>
          <a:bodyPr/>
          <a:lstStyle/>
          <a:p>
            <a:pPr algn="just" eaLnBrk="1" hangingPunct="1"/>
            <a:r>
              <a:rPr lang="en-US" altLang="ko-KR" sz="2400" b="1" dirty="0" smtClean="0"/>
              <a:t>2009</a:t>
            </a:r>
          </a:p>
          <a:p>
            <a:pPr lvl="1" algn="just" eaLnBrk="1" hangingPunct="1">
              <a:buNone/>
            </a:pPr>
            <a:r>
              <a:rPr lang="en-US" altLang="ko-KR" sz="2000" b="1" dirty="0" smtClean="0"/>
              <a:t>1) Feb: Korea (KASI) joined the GMT with the government fund</a:t>
            </a:r>
          </a:p>
          <a:p>
            <a:pPr lvl="1" algn="just" eaLnBrk="1" hangingPunct="1">
              <a:buNone/>
            </a:pPr>
            <a:r>
              <a:rPr lang="en-US" altLang="ko-KR" sz="2000" b="1" dirty="0" smtClean="0"/>
              <a:t>2)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K-GMT</a:t>
            </a:r>
            <a:r>
              <a:rPr lang="en-US" altLang="ko-KR" sz="2000" b="1" dirty="0" smtClean="0"/>
              <a:t> Science &amp; Instrumentation Working Group </a:t>
            </a:r>
          </a:p>
          <a:p>
            <a:pPr lvl="1" algn="just" eaLnBrk="1" hangingPunct="1">
              <a:buNone/>
            </a:pPr>
            <a:r>
              <a:rPr lang="en-US" altLang="ko-KR" sz="2000" b="1" dirty="0" smtClean="0"/>
              <a:t>         (Chair: M.G. Lee)</a:t>
            </a:r>
          </a:p>
          <a:p>
            <a:pPr lvl="1" algn="just" eaLnBrk="1" hangingPunct="1">
              <a:buNone/>
            </a:pPr>
            <a:r>
              <a:rPr lang="en-US" altLang="ko-KR" sz="2000" b="1" dirty="0" smtClean="0"/>
              <a:t>3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) Aug: Korean Academy of Science &amp; Technology Symposium</a:t>
            </a:r>
            <a:r>
              <a:rPr lang="en-US" altLang="ko-KR" sz="2000" b="1" dirty="0" smtClean="0"/>
              <a:t>:</a:t>
            </a:r>
          </a:p>
          <a:p>
            <a:pPr lvl="1" algn="just" eaLnBrk="1" hangingPunct="1">
              <a:buNone/>
            </a:pPr>
            <a:r>
              <a:rPr lang="en-US" altLang="ko-KR" sz="2000" b="1" dirty="0" smtClean="0"/>
              <a:t>            </a:t>
            </a:r>
            <a:r>
              <a:rPr lang="en-US" altLang="ko-KR" sz="2000" b="1" dirty="0" smtClean="0"/>
              <a:t>“Giant </a:t>
            </a:r>
            <a:r>
              <a:rPr lang="en-US" altLang="ko-KR" sz="2000" b="1" dirty="0" smtClean="0"/>
              <a:t>Telescopes &amp; Korean </a:t>
            </a:r>
            <a:r>
              <a:rPr lang="en-US" altLang="ko-KR" sz="2000" b="1" dirty="0" smtClean="0"/>
              <a:t>Astronomy”</a:t>
            </a:r>
            <a:endParaRPr lang="en-US" altLang="ko-KR" sz="2000" b="1" dirty="0" smtClean="0"/>
          </a:p>
          <a:p>
            <a:pPr algn="just" eaLnBrk="1" hangingPunct="1">
              <a:buNone/>
            </a:pPr>
            <a:r>
              <a:rPr lang="en-US" altLang="ko-KR" sz="2000" b="1" dirty="0" smtClean="0"/>
              <a:t>                        (including David Lambert &amp; Pat McCarthy)</a:t>
            </a:r>
          </a:p>
          <a:p>
            <a:pPr algn="just" eaLnBrk="1" hangingPunct="1"/>
            <a:r>
              <a:rPr lang="en-US" altLang="ko-KR" sz="2400" b="1" dirty="0" smtClean="0"/>
              <a:t>2010</a:t>
            </a:r>
          </a:p>
          <a:p>
            <a:pPr lvl="1" algn="just" eaLnBrk="1" hangingPunct="1">
              <a:buNone/>
            </a:pPr>
            <a:r>
              <a:rPr lang="en-US" altLang="ko-KR" sz="2000" b="1" dirty="0" smtClean="0"/>
              <a:t>1)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Aug:   K-GMT Summer School (8.19-20, ~90 attendants)</a:t>
            </a:r>
          </a:p>
          <a:p>
            <a:pPr algn="just" eaLnBrk="1" hangingPunct="1">
              <a:buNone/>
            </a:pPr>
            <a:endParaRPr lang="en-US" altLang="ko-KR" sz="3600" dirty="0" smtClean="0"/>
          </a:p>
          <a:p>
            <a:pPr algn="just" eaLnBrk="1" hangingPunct="1">
              <a:buNone/>
            </a:pP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K-GMT Activity 1</a:t>
            </a:r>
            <a:endParaRPr lang="ko-KR" altLang="en-US" dirty="0"/>
          </a:p>
        </p:txBody>
      </p:sp>
      <p:sp>
        <p:nvSpPr>
          <p:cNvPr id="31749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0260E1-5925-4D1F-8DEF-F2A3FFFFBE32}" type="slidenum">
              <a:rPr lang="en-US" altLang="ko-KR" smtClean="0">
                <a:ea typeface="굴림" pitchFamily="50" charset="-127"/>
              </a:rPr>
              <a:pPr/>
              <a:t>10</a:t>
            </a:fld>
            <a:endParaRPr lang="en-US" altLang="ko-KR" smtClean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214313" y="285750"/>
            <a:ext cx="2917527" cy="91100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1747" name="내용 개체 틀 1"/>
          <p:cNvSpPr>
            <a:spLocks noGrp="1"/>
          </p:cNvSpPr>
          <p:nvPr>
            <p:ph idx="1"/>
          </p:nvPr>
        </p:nvSpPr>
        <p:spPr>
          <a:xfrm>
            <a:off x="142875" y="1571624"/>
            <a:ext cx="3493021" cy="5097736"/>
          </a:xfrm>
        </p:spPr>
        <p:txBody>
          <a:bodyPr/>
          <a:lstStyle/>
          <a:p>
            <a:pPr algn="just" eaLnBrk="1" hangingPunct="1"/>
            <a:r>
              <a:rPr lang="en-US" altLang="ko-KR" sz="2400" b="1" dirty="0" smtClean="0"/>
              <a:t>2010.10: GMT2010 international workshop (Oct 4-6)</a:t>
            </a:r>
          </a:p>
          <a:p>
            <a:pPr algn="just" eaLnBrk="1" hangingPunct="1"/>
            <a:endParaRPr lang="en-US" altLang="ko-KR" sz="3600" dirty="0" smtClean="0"/>
          </a:p>
          <a:p>
            <a:pPr algn="just" eaLnBrk="1" hangingPunct="1">
              <a:buNone/>
            </a:pP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1381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Activity 2</a:t>
            </a:r>
            <a:endParaRPr lang="ko-KR" altLang="en-US" dirty="0"/>
          </a:p>
        </p:txBody>
      </p:sp>
      <p:sp>
        <p:nvSpPr>
          <p:cNvPr id="31749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0260E1-5925-4D1F-8DEF-F2A3FFFFBE32}" type="slidenum">
              <a:rPr lang="en-US" altLang="ko-KR" smtClean="0">
                <a:ea typeface="굴림" pitchFamily="50" charset="-127"/>
              </a:rPr>
              <a:pPr/>
              <a:t>11</a:t>
            </a:fld>
            <a:endParaRPr lang="en-US" altLang="ko-KR" smtClean="0">
              <a:ea typeface="굴림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9328" y="1"/>
            <a:ext cx="51746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323528" y="404664"/>
            <a:ext cx="8496944" cy="4536504"/>
          </a:xfrm>
          <a:prstGeom prst="roundRect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488832" cy="438733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sz="6000" dirty="0" smtClean="0">
                <a:solidFill>
                  <a:srgbClr val="FF0000"/>
                </a:solidFill>
              </a:rPr>
              <a:t/>
            </a:r>
            <a:br>
              <a:rPr lang="en-US" altLang="ko-KR" sz="6000" dirty="0" smtClean="0">
                <a:solidFill>
                  <a:srgbClr val="FF0000"/>
                </a:solidFill>
              </a:rPr>
            </a:br>
            <a:r>
              <a:rPr lang="en-US" altLang="ko-KR" sz="6000" dirty="0" smtClean="0">
                <a:solidFill>
                  <a:srgbClr val="FF0000"/>
                </a:solidFill>
              </a:rPr>
              <a:t/>
            </a:r>
            <a:br>
              <a:rPr lang="en-US" altLang="ko-KR" sz="6000" dirty="0" smtClean="0">
                <a:solidFill>
                  <a:srgbClr val="FF0000"/>
                </a:solidFill>
              </a:rPr>
            </a:br>
            <a:r>
              <a:rPr lang="en-US" altLang="ko-KR" sz="6000" dirty="0" smtClean="0">
                <a:solidFill>
                  <a:srgbClr val="FF0000"/>
                </a:solidFill>
              </a:rPr>
              <a:t/>
            </a:r>
            <a:br>
              <a:rPr lang="en-US" altLang="ko-KR" sz="6000" dirty="0" smtClean="0">
                <a:solidFill>
                  <a:srgbClr val="FF0000"/>
                </a:solidFill>
              </a:rPr>
            </a:br>
            <a:r>
              <a:rPr lang="en-US" altLang="ko-KR" sz="4000" dirty="0" smtClean="0">
                <a:solidFill>
                  <a:srgbClr val="C00000"/>
                </a:solidFill>
              </a:rPr>
              <a:t>GMT2010 </a:t>
            </a:r>
            <a:r>
              <a:rPr lang="en-US" altLang="ko-KR" sz="4000" dirty="0" smtClean="0">
                <a:solidFill>
                  <a:schemeClr val="tx1"/>
                </a:solidFill>
              </a:rPr>
              <a:t>will be </a:t>
            </a:r>
            <a:r>
              <a:rPr lang="en-US" altLang="ko-KR" sz="4000" dirty="0" smtClean="0">
                <a:solidFill>
                  <a:srgbClr val="C00000"/>
                </a:solidFill>
              </a:rPr>
              <a:t/>
            </a:r>
            <a:br>
              <a:rPr lang="en-US" altLang="ko-KR" sz="4000" dirty="0" smtClean="0">
                <a:solidFill>
                  <a:srgbClr val="C00000"/>
                </a:solidFill>
              </a:rPr>
            </a:br>
            <a:r>
              <a:rPr lang="en-US" altLang="ko-KR" sz="4000" dirty="0" smtClean="0">
                <a:solidFill>
                  <a:schemeClr val="tx1"/>
                </a:solidFill>
              </a:rPr>
              <a:t>a stepping stone </a:t>
            </a:r>
            <a:r>
              <a:rPr lang="en-US" altLang="ko-KR" sz="4000" dirty="0" smtClean="0">
                <a:solidFill>
                  <a:srgbClr val="C00000"/>
                </a:solidFill>
              </a:rPr>
              <a:t/>
            </a:r>
            <a:br>
              <a:rPr lang="en-US" altLang="ko-KR" sz="4000" dirty="0" smtClean="0">
                <a:solidFill>
                  <a:srgbClr val="C00000"/>
                </a:solidFill>
              </a:rPr>
            </a:br>
            <a:r>
              <a:rPr lang="en-US" altLang="ko-KR" sz="4000" dirty="0" smtClean="0">
                <a:solidFill>
                  <a:srgbClr val="C00000"/>
                </a:solidFill>
              </a:rPr>
              <a:t>for the success of GMT </a:t>
            </a:r>
            <a:r>
              <a:rPr lang="en-US" altLang="ko-KR" sz="4000" dirty="0" smtClean="0">
                <a:solidFill>
                  <a:schemeClr val="tx1"/>
                </a:solidFill>
              </a:rPr>
              <a:t>and</a:t>
            </a:r>
            <a:br>
              <a:rPr lang="en-US" altLang="ko-KR" sz="4000" dirty="0" smtClean="0">
                <a:solidFill>
                  <a:schemeClr val="tx1"/>
                </a:solidFill>
              </a:rPr>
            </a:br>
            <a:r>
              <a:rPr lang="en-US" altLang="ko-KR" sz="4000" dirty="0" smtClean="0">
                <a:solidFill>
                  <a:srgbClr val="C00000"/>
                </a:solidFill>
              </a:rPr>
              <a:t> a quantum jump of </a:t>
            </a:r>
            <a:br>
              <a:rPr lang="en-US" altLang="ko-KR" sz="4000" dirty="0" smtClean="0">
                <a:solidFill>
                  <a:srgbClr val="C00000"/>
                </a:solidFill>
              </a:rPr>
            </a:br>
            <a:r>
              <a:rPr lang="en-US" altLang="ko-KR" sz="4000" dirty="0" smtClean="0">
                <a:solidFill>
                  <a:srgbClr val="C00000"/>
                </a:solidFill>
              </a:rPr>
              <a:t>Korean  astronomy</a:t>
            </a:r>
            <a:r>
              <a:rPr lang="en-US" altLang="ko-KR" sz="4000" dirty="0" smtClean="0">
                <a:solidFill>
                  <a:srgbClr val="C00000"/>
                </a:solidFill>
              </a:rPr>
              <a:t>!</a:t>
            </a:r>
            <a:br>
              <a:rPr lang="en-US" altLang="ko-KR" sz="4000" dirty="0" smtClean="0">
                <a:solidFill>
                  <a:srgbClr val="C00000"/>
                </a:solidFill>
              </a:rPr>
            </a:br>
            <a:r>
              <a:rPr lang="en-US" altLang="ko-KR" sz="4000" dirty="0" smtClean="0">
                <a:solidFill>
                  <a:srgbClr val="C00000"/>
                </a:solidFill>
              </a:rPr>
              <a:t/>
            </a:r>
            <a:br>
              <a:rPr lang="en-US" altLang="ko-KR" sz="4000" dirty="0" smtClean="0">
                <a:solidFill>
                  <a:srgbClr val="C00000"/>
                </a:solidFill>
              </a:rPr>
            </a:br>
            <a:r>
              <a:rPr lang="en-US" altLang="ko-KR" sz="4000" dirty="0" smtClean="0">
                <a:solidFill>
                  <a:srgbClr val="0070C0"/>
                </a:solidFill>
              </a:rPr>
              <a:t>Enjoy GMT2010!</a:t>
            </a:r>
            <a:endParaRPr lang="ko-KR" altLang="en-US" sz="3600" dirty="0">
              <a:solidFill>
                <a:srgbClr val="0070C0"/>
              </a:solidFill>
            </a:endParaRPr>
          </a:p>
        </p:txBody>
      </p:sp>
      <p:sp>
        <p:nvSpPr>
          <p:cNvPr id="32772" name="부제목 2"/>
          <p:cNvSpPr>
            <a:spLocks noGrp="1"/>
          </p:cNvSpPr>
          <p:nvPr>
            <p:ph type="subTitle" idx="1"/>
          </p:nvPr>
        </p:nvSpPr>
        <p:spPr>
          <a:xfrm>
            <a:off x="1475656" y="5877272"/>
            <a:ext cx="8606159" cy="5169173"/>
          </a:xfrm>
        </p:spPr>
        <p:txBody>
          <a:bodyPr/>
          <a:lstStyle/>
          <a:p>
            <a:pPr marR="0" algn="ctr" eaLnBrk="1" hangingPunct="1"/>
            <a:r>
              <a:rPr lang="en-US" altLang="ko-KR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o-KR" altLang="en-US" sz="2400" dirty="0" smtClean="0">
              <a:cs typeface="Times New Roman" pitchFamily="18" charset="0"/>
            </a:endParaRPr>
          </a:p>
        </p:txBody>
      </p:sp>
      <p:sp>
        <p:nvSpPr>
          <p:cNvPr id="32773" name="부제목 2"/>
          <p:cNvSpPr txBox="1">
            <a:spLocks/>
          </p:cNvSpPr>
          <p:nvPr/>
        </p:nvSpPr>
        <p:spPr bwMode="auto">
          <a:xfrm>
            <a:off x="0" y="6118225"/>
            <a:ext cx="80724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kumimoji="0" lang="en-US" altLang="ko-KR" sz="2000">
                <a:solidFill>
                  <a:srgbClr val="FFFF00"/>
                </a:solidFill>
                <a:latin typeface="Lucida Sans Unicode" pitchFamily="34" charset="0"/>
                <a:ea typeface="맑은 고딕" pitchFamily="50" charset="-127"/>
              </a:rPr>
              <a:t> </a:t>
            </a:r>
            <a:endParaRPr kumimoji="0" lang="ko-KR" altLang="en-US" sz="2700">
              <a:solidFill>
                <a:schemeClr val="tx2"/>
              </a:solidFill>
              <a:latin typeface="Lucida Sans Unicode" pitchFamily="34" charset="0"/>
              <a:ea typeface="맑은 고딕" pitchFamily="50" charset="-127"/>
            </a:endParaRPr>
          </a:p>
        </p:txBody>
      </p:sp>
      <p:sp>
        <p:nvSpPr>
          <p:cNvPr id="32774" name="슬라이드 번호 개체 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4EA33D-479B-4A2C-8D8C-2D63FD304428}" type="slidenum">
              <a:rPr lang="en-US" altLang="ko-KR" smtClean="0">
                <a:ea typeface="굴림" pitchFamily="50" charset="-127"/>
              </a:rPr>
              <a:pPr/>
              <a:t>12</a:t>
            </a:fld>
            <a:endParaRPr lang="en-US" altLang="ko-KR" smtClean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102134" cy="472687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sz="5400" dirty="0" smtClean="0"/>
              <a:t>Welcome to GMT2010</a:t>
            </a:r>
            <a:r>
              <a:rPr lang="en-US" altLang="ko-KR" sz="6700" dirty="0" smtClean="0"/>
              <a:t>!</a:t>
            </a:r>
            <a:br>
              <a:rPr lang="en-US" altLang="ko-KR" sz="6700" dirty="0" smtClean="0"/>
            </a:br>
            <a:r>
              <a:rPr lang="ko-KR" altLang="en-US" sz="6700" dirty="0" smtClean="0"/>
              <a:t>환영합니다</a:t>
            </a:r>
            <a:r>
              <a:rPr lang="en-US" altLang="ko-KR" sz="6700" dirty="0" smtClean="0"/>
              <a:t>!</a:t>
            </a:r>
            <a:br>
              <a:rPr lang="en-US" altLang="ko-KR" sz="6700" dirty="0" smtClean="0"/>
            </a:br>
            <a:r>
              <a:rPr lang="en-US" altLang="ko-KR" sz="4400" dirty="0" smtClean="0"/>
              <a:t>(Hwan-</a:t>
            </a:r>
            <a:r>
              <a:rPr lang="en-US" altLang="ko-KR" sz="4400" dirty="0" err="1" smtClean="0"/>
              <a:t>yeong</a:t>
            </a:r>
            <a:r>
              <a:rPr lang="en-US" altLang="ko-KR" sz="4400" dirty="0" smtClean="0"/>
              <a:t>-ham-</a:t>
            </a:r>
            <a:r>
              <a:rPr lang="en-US" altLang="ko-KR" sz="4400" dirty="0" err="1" smtClean="0"/>
              <a:t>ni</a:t>
            </a:r>
            <a:r>
              <a:rPr lang="en-US" altLang="ko-KR" sz="4400" dirty="0" smtClean="0"/>
              <a:t>-</a:t>
            </a:r>
            <a:r>
              <a:rPr lang="en-US" altLang="ko-KR" sz="4400" dirty="0" err="1" smtClean="0"/>
              <a:t>da</a:t>
            </a:r>
            <a:r>
              <a:rPr lang="en-US" altLang="ko-KR" sz="4400" dirty="0" smtClean="0"/>
              <a:t>!)</a:t>
            </a:r>
            <a:r>
              <a:rPr lang="en-US" altLang="ko-KR" sz="6700" dirty="0" smtClean="0"/>
              <a:t/>
            </a:r>
            <a:br>
              <a:rPr lang="en-US" altLang="ko-KR" sz="6700" dirty="0" smtClean="0"/>
            </a:br>
            <a:endParaRPr lang="ko-KR" altLang="en-US" dirty="0"/>
          </a:p>
        </p:txBody>
      </p:sp>
      <p:sp>
        <p:nvSpPr>
          <p:cNvPr id="11269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7702D-BB08-431F-878A-EE4377355754}" type="slidenum">
              <a:rPr lang="en-US" altLang="ko-KR" smtClean="0">
                <a:ea typeface="굴림" pitchFamily="50" charset="-127"/>
              </a:rPr>
              <a:pPr/>
              <a:t>2</a:t>
            </a:fld>
            <a:endParaRPr lang="en-US" altLang="ko-KR" smtClean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214313" y="285750"/>
            <a:ext cx="8715375" cy="100012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242" name="내용 개체 틀 1"/>
          <p:cNvSpPr>
            <a:spLocks noGrp="1"/>
          </p:cNvSpPr>
          <p:nvPr>
            <p:ph idx="1"/>
          </p:nvPr>
        </p:nvSpPr>
        <p:spPr>
          <a:xfrm>
            <a:off x="0" y="1571625"/>
            <a:ext cx="8929688" cy="52863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Past</a:t>
            </a:r>
          </a:p>
          <a:p>
            <a:pPr lvl="1" eaLnBrk="1" hangingPunct="1">
              <a:defRPr/>
            </a:pPr>
            <a:r>
              <a:rPr lang="en-US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Rich in astronomical observations</a:t>
            </a:r>
          </a:p>
          <a:p>
            <a:pPr eaLnBrk="1" hangingPunct="1">
              <a:defRPr/>
            </a:pP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Present</a:t>
            </a:r>
          </a:p>
          <a:p>
            <a:pPr lvl="1" eaLnBrk="1" hangingPunct="1">
              <a:defRPr/>
            </a:pPr>
            <a:r>
              <a:rPr lang="en-US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Working hard!</a:t>
            </a:r>
          </a:p>
          <a:p>
            <a:pPr eaLnBrk="1" hangingPunct="1">
              <a:defRPr/>
            </a:pP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Future</a:t>
            </a:r>
          </a:p>
          <a:p>
            <a:pPr lvl="1" eaLnBrk="1" hangingPunct="1">
              <a:defRPr/>
            </a:pPr>
            <a:r>
              <a:rPr lang="en-US" altLang="ko-K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giant leap with the GMT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en-US" altLang="ko-K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defRPr/>
            </a:pPr>
            <a:endParaRPr lang="en-US" altLang="ko-KR" dirty="0" smtClean="0"/>
          </a:p>
          <a:p>
            <a:pPr eaLnBrk="1" hangingPunct="1">
              <a:defRPr/>
            </a:pPr>
            <a:endParaRPr lang="en-US" altLang="ko-KR" dirty="0" smtClean="0"/>
          </a:p>
          <a:p>
            <a:pPr lvl="1" eaLnBrk="1" hangingPunct="1">
              <a:defRPr/>
            </a:pPr>
            <a:endParaRPr lang="en-US" altLang="ko-KR" dirty="0" smtClean="0"/>
          </a:p>
          <a:p>
            <a:pPr eaLnBrk="1" hangingPunct="1">
              <a:buFont typeface="Wingdings 3" pitchFamily="18" charset="2"/>
              <a:buNone/>
              <a:defRPr/>
            </a:pPr>
            <a:endParaRPr lang="ko-KR" altLang="en-US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12255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 A Brief History of Korean Astronomy</a:t>
            </a:r>
            <a:endParaRPr lang="ko-KR" altLang="en-US" dirty="0"/>
          </a:p>
        </p:txBody>
      </p:sp>
      <p:sp>
        <p:nvSpPr>
          <p:cNvPr id="11269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7702D-BB08-431F-878A-EE4377355754}" type="slidenum">
              <a:rPr lang="en-US" altLang="ko-KR" smtClean="0">
                <a:ea typeface="굴림" pitchFamily="50" charset="-127"/>
              </a:rPr>
              <a:pPr/>
              <a:t>3</a:t>
            </a:fld>
            <a:endParaRPr lang="en-US" altLang="ko-KR" smtClean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214313" y="285750"/>
            <a:ext cx="8715375" cy="100012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242" name="내용 개체 틀 1"/>
          <p:cNvSpPr>
            <a:spLocks noGrp="1"/>
          </p:cNvSpPr>
          <p:nvPr>
            <p:ph idx="1"/>
          </p:nvPr>
        </p:nvSpPr>
        <p:spPr>
          <a:xfrm>
            <a:off x="0" y="1484785"/>
            <a:ext cx="9540552" cy="403244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Cheom-seong-dae</a:t>
            </a:r>
            <a:r>
              <a:rPr lang="en-US" altLang="ko-K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(Built on AD 633)</a:t>
            </a:r>
          </a:p>
          <a:p>
            <a:pPr lvl="1" eaLnBrk="1" hangingPunct="1">
              <a:defRPr/>
            </a:pPr>
            <a:r>
              <a:rPr lang="en-US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(meaning ‘a place for observing stars’)</a:t>
            </a:r>
          </a:p>
          <a:p>
            <a:pPr lvl="1" eaLnBrk="1" hangingPunct="1">
              <a:defRPr/>
            </a:pPr>
            <a:r>
              <a:rPr lang="en-US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Located in the old capital of </a:t>
            </a:r>
            <a:r>
              <a:rPr lang="en-US" altLang="ko-K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shilla</a:t>
            </a:r>
            <a:r>
              <a:rPr lang="en-US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dynasty (BC1C – 10C)</a:t>
            </a:r>
          </a:p>
          <a:p>
            <a:pPr lvl="1" eaLnBrk="1" hangingPunct="1">
              <a:defRPr/>
            </a:pPr>
            <a:r>
              <a:rPr lang="en-US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N(brick)=362 in 27 steps</a:t>
            </a:r>
          </a:p>
          <a:p>
            <a:pPr lvl="1" eaLnBrk="1" hangingPunct="1">
              <a:defRPr/>
            </a:pPr>
            <a:r>
              <a:rPr lang="en-US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Operated by royal astronomers</a:t>
            </a:r>
            <a:endParaRPr lang="en-US" altLang="ko-K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buFont typeface="Wingdings 3" pitchFamily="18" charset="2"/>
              <a:buNone/>
              <a:defRPr/>
            </a:pPr>
            <a:endParaRPr lang="en-US" altLang="ko-K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defRPr/>
            </a:pPr>
            <a:endParaRPr lang="en-US" altLang="ko-KR" dirty="0" smtClean="0"/>
          </a:p>
          <a:p>
            <a:pPr eaLnBrk="1" hangingPunct="1">
              <a:defRPr/>
            </a:pPr>
            <a:endParaRPr lang="en-US" altLang="ko-KR" dirty="0" smtClean="0"/>
          </a:p>
          <a:p>
            <a:pPr lvl="1" eaLnBrk="1" hangingPunct="1">
              <a:defRPr/>
            </a:pPr>
            <a:endParaRPr lang="en-US" altLang="ko-KR" dirty="0" smtClean="0"/>
          </a:p>
          <a:p>
            <a:pPr eaLnBrk="1" hangingPunct="1">
              <a:buFont typeface="Wingdings 3" pitchFamily="18" charset="2"/>
              <a:buNone/>
              <a:defRPr/>
            </a:pPr>
            <a:endParaRPr lang="ko-KR" altLang="en-US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12255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 </a:t>
            </a:r>
            <a:br>
              <a:rPr lang="en-US" altLang="ko-KR" dirty="0" smtClean="0"/>
            </a:br>
            <a:r>
              <a:rPr lang="en-US" altLang="ko-KR" dirty="0" smtClean="0"/>
              <a:t>The Oldest Observatory in Asia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11269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7702D-BB08-431F-878A-EE4377355754}" type="slidenum">
              <a:rPr lang="en-US" altLang="ko-KR" smtClean="0">
                <a:ea typeface="굴림" pitchFamily="50" charset="-127"/>
              </a:rPr>
              <a:pPr/>
              <a:t>4</a:t>
            </a:fld>
            <a:endParaRPr lang="en-US" altLang="ko-KR" smtClean="0">
              <a:ea typeface="굴림" pitchFamily="50" charset="-127"/>
            </a:endParaRPr>
          </a:p>
        </p:txBody>
      </p:sp>
      <p:pic>
        <p:nvPicPr>
          <p:cNvPr id="9" name="그림 8" descr="첨성대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7218" y="3093608"/>
            <a:ext cx="3326782" cy="3764392"/>
          </a:xfrm>
          <a:prstGeom prst="rect">
            <a:avLst/>
          </a:prstGeom>
        </p:spPr>
      </p:pic>
      <p:pic>
        <p:nvPicPr>
          <p:cNvPr id="10" name="그림 9" descr="첨성대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736130"/>
            <a:ext cx="4499992" cy="3121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214313" y="285750"/>
            <a:ext cx="8715375" cy="100012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315" name="내용 개체 틀 1"/>
          <p:cNvSpPr>
            <a:spLocks noGrp="1"/>
          </p:cNvSpPr>
          <p:nvPr>
            <p:ph idx="1"/>
          </p:nvPr>
        </p:nvSpPr>
        <p:spPr>
          <a:xfrm>
            <a:off x="0" y="1357313"/>
            <a:ext cx="5148064" cy="5500687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 altLang="ko-K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SN 1604 (</a:t>
            </a:r>
            <a:r>
              <a:rPr lang="en-US" altLang="ko-KR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Kepler’s</a:t>
            </a:r>
            <a:r>
              <a:rPr lang="en-US" altLang="ko-K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SN)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altLang="ko-K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Discovered in Europe and China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altLang="ko-KR" sz="2400" b="1" dirty="0" smtClean="0">
                <a:solidFill>
                  <a:srgbClr val="FF0000"/>
                </a:solidFill>
              </a:rPr>
              <a:t>Monitoring  for ~6 months after 3 days of discovery by </a:t>
            </a:r>
            <a:r>
              <a:rPr lang="en-US" altLang="ko-KR" sz="2200" b="1" dirty="0" smtClean="0">
                <a:solidFill>
                  <a:srgbClr val="FF0000"/>
                </a:solidFill>
              </a:rPr>
              <a:t>court astronomers of </a:t>
            </a:r>
            <a:r>
              <a:rPr lang="en-US" altLang="ko-KR" sz="2200" b="1" dirty="0" err="1" smtClean="0">
                <a:solidFill>
                  <a:srgbClr val="FF0000"/>
                </a:solidFill>
              </a:rPr>
              <a:t>Chosun</a:t>
            </a:r>
            <a:r>
              <a:rPr lang="en-US" altLang="ko-KR" sz="2200" b="1" dirty="0" smtClean="0">
                <a:solidFill>
                  <a:srgbClr val="FF0000"/>
                </a:solidFill>
              </a:rPr>
              <a:t> dynasty (14C-19C)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altLang="ko-K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Recorded in the Royal Record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(“In 1604 Oct ??, a guest star appeared …. it was scintillating with yellow to red color like  Jupiter…).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ko-KR" altLang="en-US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12255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 </a:t>
            </a:r>
            <a:br>
              <a:rPr lang="en-US" altLang="ko-KR" dirty="0" smtClean="0"/>
            </a:br>
            <a:r>
              <a:rPr lang="en-US" altLang="ko-KR" dirty="0" smtClean="0"/>
              <a:t> Very Early Photometry of Stars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14341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84B6D7-EDCA-4DDD-89B3-EE01EB20902C}" type="slidenum">
              <a:rPr lang="en-US" altLang="ko-KR" smtClean="0">
                <a:ea typeface="굴림" pitchFamily="50" charset="-127"/>
              </a:rPr>
              <a:pPr/>
              <a:t>5</a:t>
            </a:fld>
            <a:endParaRPr lang="en-US" altLang="ko-KR" smtClean="0">
              <a:ea typeface="굴림" pitchFamily="50" charset="-127"/>
            </a:endParaRPr>
          </a:p>
        </p:txBody>
      </p:sp>
      <p:pic>
        <p:nvPicPr>
          <p:cNvPr id="7" name="그림 6" descr="sn1604chos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1552" y="1382885"/>
            <a:ext cx="4032448" cy="5475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214313" y="285750"/>
            <a:ext cx="8715375" cy="100012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315" name="내용 개체 틀 1"/>
          <p:cNvSpPr>
            <a:spLocks noGrp="1"/>
          </p:cNvSpPr>
          <p:nvPr>
            <p:ph idx="1"/>
          </p:nvPr>
        </p:nvSpPr>
        <p:spPr>
          <a:xfrm>
            <a:off x="0" y="1357313"/>
            <a:ext cx="8676456" cy="1567631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 altLang="ko-KR" sz="2400" b="1" dirty="0" smtClean="0">
                <a:solidFill>
                  <a:srgbClr val="0070C0"/>
                </a:solidFill>
              </a:rPr>
              <a:t>Visual relative photometry of SN 1604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altLang="ko-KR" sz="2400" b="1" dirty="0" smtClean="0">
                <a:solidFill>
                  <a:srgbClr val="0070C0"/>
                </a:solidFill>
              </a:rPr>
              <a:t>Comparison objects: planets and bright stars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altLang="ko-KR" sz="1800" b="1" dirty="0" smtClean="0">
                <a:solidFill>
                  <a:srgbClr val="0070C0"/>
                </a:solidFill>
              </a:rPr>
              <a:t>(Clark &amp; Stephenson 1977, Stephenson &amp; Green 2002)</a:t>
            </a:r>
            <a:r>
              <a:rPr lang="en-US" altLang="ko-K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</a:t>
            </a:r>
            <a:endParaRPr lang="en-US" altLang="ko-KR" dirty="0" smtClean="0"/>
          </a:p>
          <a:p>
            <a:pPr eaLnBrk="1" hangingPunct="1">
              <a:buFont typeface="Wingdings 3" pitchFamily="18" charset="2"/>
              <a:buNone/>
              <a:defRPr/>
            </a:pPr>
            <a:endParaRPr lang="ko-KR" altLang="en-US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12255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 </a:t>
            </a:r>
            <a:br>
              <a:rPr lang="en-US" altLang="ko-KR" dirty="0" smtClean="0"/>
            </a:br>
            <a:r>
              <a:rPr lang="en-US" altLang="ko-KR" dirty="0" smtClean="0"/>
              <a:t>Photometry of SN1604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14341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84B6D7-EDCA-4DDD-89B3-EE01EB20902C}" type="slidenum">
              <a:rPr lang="en-US" altLang="ko-KR" smtClean="0">
                <a:ea typeface="굴림" pitchFamily="50" charset="-127"/>
              </a:rPr>
              <a:pPr/>
              <a:t>6</a:t>
            </a:fld>
            <a:endParaRPr lang="en-US" altLang="ko-KR" smtClean="0">
              <a:ea typeface="굴림" pitchFamily="50" charset="-127"/>
            </a:endParaRPr>
          </a:p>
        </p:txBody>
      </p:sp>
      <p:pic>
        <p:nvPicPr>
          <p:cNvPr id="8" name="그림 7" descr="sn1604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014" y="4077072"/>
            <a:ext cx="4889137" cy="2060828"/>
          </a:xfrm>
          <a:prstGeom prst="rect">
            <a:avLst/>
          </a:prstGeom>
        </p:spPr>
      </p:pic>
      <p:pic>
        <p:nvPicPr>
          <p:cNvPr id="10" name="그림 9" descr="sn1604ob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871487"/>
            <a:ext cx="4968552" cy="3722204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4932040" y="4077072"/>
            <a:ext cx="3888432" cy="4320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179512" y="188640"/>
            <a:ext cx="8715375" cy="100012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315" name="내용 개체 틀 1"/>
          <p:cNvSpPr>
            <a:spLocks noGrp="1"/>
          </p:cNvSpPr>
          <p:nvPr>
            <p:ph idx="1"/>
          </p:nvPr>
        </p:nvSpPr>
        <p:spPr>
          <a:xfrm>
            <a:off x="0" y="1357313"/>
            <a:ext cx="8532440" cy="1495623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 altLang="ko-KR" sz="2800" b="1" dirty="0" smtClean="0">
                <a:solidFill>
                  <a:srgbClr val="0070C0"/>
                </a:solidFill>
              </a:rPr>
              <a:t>Light curve of SN 1604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altLang="ko-KR" sz="2000" b="1" dirty="0" smtClean="0"/>
              <a:t>European photometry (Baade 1943)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altLang="ko-KR" sz="2000" b="1" dirty="0" smtClean="0">
                <a:solidFill>
                  <a:srgbClr val="FF0000"/>
                </a:solidFill>
              </a:rPr>
              <a:t>Korean photometry (Clark &amp; Stephenson 1977)-covering the maximum!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 3" pitchFamily="18" charset="2"/>
              <a:buNone/>
              <a:defRPr/>
            </a:pPr>
            <a:endParaRPr lang="ko-KR" altLang="en-US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12255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 Photometry of </a:t>
            </a:r>
            <a:r>
              <a:rPr lang="en-US" altLang="ko-KR" dirty="0" err="1" smtClean="0"/>
              <a:t>Kepler</a:t>
            </a:r>
            <a:r>
              <a:rPr lang="en-US" altLang="ko-KR" dirty="0" smtClean="0"/>
              <a:t> SN1604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14341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84B6D7-EDCA-4DDD-89B3-EE01EB20902C}" type="slidenum">
              <a:rPr lang="en-US" altLang="ko-KR" smtClean="0">
                <a:ea typeface="굴림" pitchFamily="50" charset="-127"/>
              </a:rPr>
              <a:pPr/>
              <a:t>7</a:t>
            </a:fld>
            <a:endParaRPr lang="en-US" altLang="ko-KR" smtClean="0">
              <a:ea typeface="굴림" pitchFamily="50" charset="-127"/>
            </a:endParaRPr>
          </a:p>
        </p:txBody>
      </p:sp>
      <p:pic>
        <p:nvPicPr>
          <p:cNvPr id="9" name="그림 8" descr="sn1604lightcu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94913"/>
            <a:ext cx="5076056" cy="4090169"/>
          </a:xfrm>
          <a:prstGeom prst="rect">
            <a:avLst/>
          </a:prstGeom>
        </p:spPr>
      </p:pic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5076056" y="4005064"/>
            <a:ext cx="378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b="1" dirty="0" smtClean="0"/>
              <a:t>Type of SN 1604: I?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214313" y="285750"/>
            <a:ext cx="8715375" cy="100012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242" name="내용 개체 틀 1"/>
          <p:cNvSpPr>
            <a:spLocks noGrp="1"/>
          </p:cNvSpPr>
          <p:nvPr>
            <p:ph idx="1"/>
          </p:nvPr>
        </p:nvSpPr>
        <p:spPr>
          <a:xfrm>
            <a:off x="0" y="1571625"/>
            <a:ext cx="8929688" cy="52863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dirty="0" smtClean="0"/>
              <a:t>People</a:t>
            </a:r>
          </a:p>
          <a:p>
            <a:pPr lvl="1" eaLnBrk="1" hangingPunct="1">
              <a:defRPr/>
            </a:pPr>
            <a:r>
              <a:rPr lang="en-US" altLang="ko-KR" sz="2400" dirty="0" smtClean="0"/>
              <a:t>N(institutions): </a:t>
            </a:r>
            <a:r>
              <a:rPr lang="en-US" altLang="ko-KR" sz="2400" dirty="0" err="1" smtClean="0"/>
              <a:t>KASI+several</a:t>
            </a:r>
            <a:r>
              <a:rPr lang="en-US" altLang="ko-KR" sz="2400" dirty="0" smtClean="0"/>
              <a:t> universities</a:t>
            </a:r>
          </a:p>
          <a:p>
            <a:pPr lvl="1" eaLnBrk="1" hangingPunct="1">
              <a:defRPr/>
            </a:pPr>
            <a:r>
              <a:rPr lang="en-US" altLang="ko-KR" sz="2400" dirty="0" smtClean="0"/>
              <a:t>N(astronomers)~ 150-200 (including 109 IAU members)</a:t>
            </a:r>
          </a:p>
          <a:p>
            <a:pPr lvl="1" eaLnBrk="1" hangingPunct="1">
              <a:defRPr/>
            </a:pPr>
            <a:r>
              <a:rPr lang="en-US" altLang="ko-KR" sz="2400" dirty="0" smtClean="0"/>
              <a:t>N(graduate students) ~100</a:t>
            </a:r>
          </a:p>
          <a:p>
            <a:pPr eaLnBrk="1" hangingPunct="1">
              <a:defRPr/>
            </a:pPr>
            <a:r>
              <a:rPr lang="en-US" altLang="ko-KR" sz="3200" dirty="0" smtClean="0">
                <a:solidFill>
                  <a:srgbClr val="0070C0"/>
                </a:solidFill>
              </a:rPr>
              <a:t>Telescopes</a:t>
            </a:r>
          </a:p>
          <a:p>
            <a:pPr lvl="1" eaLnBrk="1" hangingPunct="1">
              <a:defRPr/>
            </a:pPr>
            <a:r>
              <a:rPr lang="en-US" altLang="ko-KR" sz="2400" dirty="0" smtClean="0">
                <a:solidFill>
                  <a:srgbClr val="0070C0"/>
                </a:solidFill>
              </a:rPr>
              <a:t>1975-: 60cm at SOAO</a:t>
            </a:r>
          </a:p>
          <a:p>
            <a:pPr lvl="1" eaLnBrk="1" hangingPunct="1">
              <a:defRPr/>
            </a:pPr>
            <a:r>
              <a:rPr lang="en-US" altLang="ko-KR" sz="2400" dirty="0" smtClean="0">
                <a:solidFill>
                  <a:srgbClr val="0070C0"/>
                </a:solidFill>
              </a:rPr>
              <a:t>1996-: 1.8m (Leap telescope) at BOAO</a:t>
            </a:r>
          </a:p>
          <a:p>
            <a:pPr eaLnBrk="1" hangingPunct="1">
              <a:defRPr/>
            </a:pPr>
            <a:r>
              <a:rPr lang="en-US" altLang="ko-KR" sz="3200" dirty="0" smtClean="0"/>
              <a:t>Research (observational astronomy)</a:t>
            </a:r>
          </a:p>
          <a:p>
            <a:pPr lvl="1" eaLnBrk="1" hangingPunct="1">
              <a:defRPr/>
            </a:pPr>
            <a:r>
              <a:rPr lang="en-US" altLang="ko-KR" sz="2400" dirty="0" smtClean="0"/>
              <a:t>mostly using foreign facilities and archive as well as domestic ones</a:t>
            </a:r>
          </a:p>
          <a:p>
            <a:pPr lvl="1" eaLnBrk="1" hangingPunct="1">
              <a:defRPr/>
            </a:pPr>
            <a:endParaRPr lang="en-US" altLang="ko-KR" sz="2800" dirty="0" smtClean="0"/>
          </a:p>
          <a:p>
            <a:pPr eaLnBrk="1" hangingPunct="1">
              <a:buFont typeface="Wingdings 3" pitchFamily="18" charset="2"/>
              <a:buNone/>
              <a:defRPr/>
            </a:pPr>
            <a:endParaRPr lang="en-US" altLang="ko-K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defRPr/>
            </a:pPr>
            <a:endParaRPr lang="en-US" altLang="ko-KR" dirty="0" smtClean="0"/>
          </a:p>
          <a:p>
            <a:pPr eaLnBrk="1" hangingPunct="1">
              <a:defRPr/>
            </a:pPr>
            <a:endParaRPr lang="en-US" altLang="ko-KR" dirty="0" smtClean="0"/>
          </a:p>
          <a:p>
            <a:pPr lvl="1" eaLnBrk="1" hangingPunct="1">
              <a:defRPr/>
            </a:pPr>
            <a:endParaRPr lang="en-US" altLang="ko-KR" dirty="0" smtClean="0"/>
          </a:p>
          <a:p>
            <a:pPr eaLnBrk="1" hangingPunct="1">
              <a:buFont typeface="Wingdings 3" pitchFamily="18" charset="2"/>
              <a:buNone/>
              <a:defRPr/>
            </a:pPr>
            <a:endParaRPr lang="ko-KR" altLang="en-US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12255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 Current Astronomy in Korea</a:t>
            </a:r>
            <a:endParaRPr lang="ko-KR" altLang="en-US" dirty="0"/>
          </a:p>
        </p:txBody>
      </p:sp>
      <p:sp>
        <p:nvSpPr>
          <p:cNvPr id="11269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7702D-BB08-431F-878A-EE4377355754}" type="slidenum">
              <a:rPr lang="en-US" altLang="ko-KR" smtClean="0">
                <a:ea typeface="굴림" pitchFamily="50" charset="-127"/>
              </a:rPr>
              <a:pPr/>
              <a:t>8</a:t>
            </a:fld>
            <a:endParaRPr lang="en-US" altLang="ko-KR" smtClean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214313" y="285750"/>
            <a:ext cx="8358187" cy="928688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7107" name="내용 개체 틀 1"/>
          <p:cNvSpPr>
            <a:spLocks noGrp="1"/>
          </p:cNvSpPr>
          <p:nvPr>
            <p:ph idx="1"/>
          </p:nvPr>
        </p:nvSpPr>
        <p:spPr>
          <a:xfrm>
            <a:off x="457200" y="1481138"/>
            <a:ext cx="8472488" cy="4948237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Korea has been slow in getting telescopes.</a:t>
            </a:r>
          </a:p>
          <a:p>
            <a:pPr eaLnBrk="1" hangingPunct="1"/>
            <a:r>
              <a:rPr lang="en-US" altLang="ko-KR" dirty="0" smtClean="0"/>
              <a:t>The GMT will be </a:t>
            </a:r>
            <a:r>
              <a:rPr lang="en-US" altLang="ko-KR" dirty="0" smtClean="0">
                <a:solidFill>
                  <a:srgbClr val="FF0000"/>
                </a:solidFill>
              </a:rPr>
              <a:t>a Giant Leap </a:t>
            </a:r>
            <a:r>
              <a:rPr lang="en-US" altLang="ko-KR" dirty="0" smtClean="0"/>
              <a:t>for Korea.</a:t>
            </a:r>
          </a:p>
          <a:p>
            <a:pPr lvl="1" eaLnBrk="1" hangingPunct="1"/>
            <a:r>
              <a:rPr lang="en-US" altLang="ko-KR" dirty="0" smtClean="0"/>
              <a:t>From 1.8m </a:t>
            </a:r>
            <a:r>
              <a:rPr lang="en-US" altLang="ko-KR" dirty="0" smtClean="0">
                <a:solidFill>
                  <a:srgbClr val="FF0000"/>
                </a:solidFill>
              </a:rPr>
              <a:t>(‘leap telescope’)  </a:t>
            </a:r>
            <a:r>
              <a:rPr lang="en-US" altLang="ko-KR" dirty="0" smtClean="0"/>
              <a:t>to 25m </a:t>
            </a:r>
          </a:p>
          <a:p>
            <a:pPr lvl="1" eaLnBrk="1" hangingPunct="1"/>
            <a:r>
              <a:rPr lang="en-US" altLang="ko-KR" dirty="0" smtClean="0"/>
              <a:t>(this ratio is the world record?)</a:t>
            </a:r>
          </a:p>
          <a:p>
            <a:pPr eaLnBrk="1" hangingPunct="1"/>
            <a:r>
              <a:rPr lang="en-US" altLang="ko-KR" dirty="0" smtClean="0">
                <a:solidFill>
                  <a:srgbClr val="0070C0"/>
                </a:solidFill>
              </a:rPr>
              <a:t>A golden era astronomy </a:t>
            </a:r>
            <a:r>
              <a:rPr lang="en-US" altLang="ko-KR" dirty="0" smtClean="0"/>
              <a:t>is coming to Korea. 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Future </a:t>
            </a:r>
            <a:endParaRPr lang="ko-KR" altLang="en-US" dirty="0"/>
          </a:p>
        </p:txBody>
      </p:sp>
      <p:sp>
        <p:nvSpPr>
          <p:cNvPr id="30725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7C3912-9CE2-4A3C-A5E8-F00B6F012CBF}" type="slidenum">
              <a:rPr lang="en-US" altLang="ko-KR" smtClean="0">
                <a:ea typeface="굴림" pitchFamily="50" charset="-127"/>
              </a:rPr>
              <a:pPr/>
              <a:t>9</a:t>
            </a:fld>
            <a:endParaRPr lang="en-US" altLang="ko-KR" smtClean="0">
              <a:ea typeface="굴림" pitchFamily="50" charset="-127"/>
            </a:endParaRPr>
          </a:p>
        </p:txBody>
      </p:sp>
      <p:pic>
        <p:nvPicPr>
          <p:cNvPr id="30726" name="Picture 2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5225" y="5181600"/>
            <a:ext cx="16287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3314</TotalTime>
  <Words>419</Words>
  <Application>Microsoft Office PowerPoint</Application>
  <PresentationFormat>화면 슬라이드 쇼(4:3)</PresentationFormat>
  <Paragraphs>90</Paragraphs>
  <Slides>12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Concourse</vt:lpstr>
      <vt:lpstr> Invitation  to the K-GMT</vt:lpstr>
      <vt:lpstr>Welcome to GMT2010! 환영합니다! (Hwan-yeong-ham-ni-da!) </vt:lpstr>
      <vt:lpstr> A Brief History of Korean Astronomy</vt:lpstr>
      <vt:lpstr>  The Oldest Observatory in Asia </vt:lpstr>
      <vt:lpstr>   Very Early Photometry of Stars </vt:lpstr>
      <vt:lpstr>  Photometry of SN1604 </vt:lpstr>
      <vt:lpstr> Photometry of Kepler SN1604 </vt:lpstr>
      <vt:lpstr> Current Astronomy in Korea</vt:lpstr>
      <vt:lpstr>Future </vt:lpstr>
      <vt:lpstr>K-GMT Activity 1</vt:lpstr>
      <vt:lpstr>Activity 2</vt:lpstr>
      <vt:lpstr>   GMT2010 will be  a stepping stone  for the success of GMT and  a quantum jump of  Korean  astronomy!  Enjoy GMT2010!</vt:lpstr>
    </vt:vector>
  </TitlesOfParts>
  <Company>snu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for Next Decade</dc:title>
  <dc:creator>Myung Gyoon Lee</dc:creator>
  <cp:lastModifiedBy>아빠</cp:lastModifiedBy>
  <cp:revision>301</cp:revision>
  <dcterms:created xsi:type="dcterms:W3CDTF">2009-07-29T12:15:44Z</dcterms:created>
  <dcterms:modified xsi:type="dcterms:W3CDTF">2010-10-03T22:14:41Z</dcterms:modified>
</cp:coreProperties>
</file>